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93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Letter-join Plus 40" panose="02000505000000020003" pitchFamily="50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8sa9hg/TFM4pmpSW9CJfkCymU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9EBF5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FB1489-8EFB-4DC0-9F03-40D3B615C21C}">
  <a:tblStyle styleId="{5DFB1489-8EFB-4DC0-9F03-40D3B615C21C}" styleName="Table_0">
    <a:wholeTbl>
      <a:tcTxStyle b="off" i="off">
        <a:font>
          <a:latin typeface="+mn-lt"/>
          <a:ea typeface="+mn-lt"/>
          <a:cs typeface="+mn-lt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9EBF5"/>
          </a:solidFill>
        </a:fill>
      </a:tcStyle>
    </a:wholeTbl>
    <a:band1H>
      <a:tcTxStyle/>
      <a:tcStyle>
        <a:tcBdr/>
        <a:fill>
          <a:solidFill>
            <a:srgbClr val="CFD5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5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5DE8E1-7BE0-411A-AC7B-D4748EB0E1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752" autoAdjust="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51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23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 rot="5400000">
            <a:off x="4623595" y="2285209"/>
            <a:ext cx="5811834" cy="197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4"/>
            <a:ext cx="5811834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7FC18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59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6225" y="5349875"/>
            <a:ext cx="1238250" cy="15128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38862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4629149" y="1825627"/>
            <a:ext cx="38862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629838" y="2505071"/>
            <a:ext cx="3868341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4629149" y="2505071"/>
            <a:ext cx="3887388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887388" y="987423"/>
            <a:ext cx="4629149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pic" idx="2"/>
          </p:nvPr>
        </p:nvSpPr>
        <p:spPr>
          <a:xfrm>
            <a:off x="3887388" y="987423"/>
            <a:ext cx="4629149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629838" y="2057400"/>
            <a:ext cx="2949177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3317-C98A-4241-AF32-9CD82D57A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084" y="226301"/>
            <a:ext cx="5806512" cy="131005"/>
          </a:xfrm>
        </p:spPr>
        <p:txBody>
          <a:bodyPr/>
          <a:lstStyle/>
          <a:p>
            <a:pPr algn="l"/>
            <a:r>
              <a:rPr lang="en-GB" sz="2000" dirty="0">
                <a:latin typeface="Letter-join Plus 40" panose="02000505000000020003" pitchFamily="50" charset="0"/>
              </a:rPr>
              <a:t>Year 3/4 Fairtrade and food miles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D02B82E-DF52-4EF5-9064-B0001801B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92972"/>
              </p:ext>
            </p:extLst>
          </p:nvPr>
        </p:nvGraphicFramePr>
        <p:xfrm>
          <a:off x="6446072" y="93898"/>
          <a:ext cx="2641589" cy="4609949"/>
        </p:xfrm>
        <a:graphic>
          <a:graphicData uri="http://schemas.openxmlformats.org/drawingml/2006/table">
            <a:tbl>
              <a:tblPr firstRow="1" bandRow="1">
                <a:noFill/>
                <a:tableStyleId>{5DFB1489-8EFB-4DC0-9F03-40D3B615C21C}</a:tableStyleId>
              </a:tblPr>
              <a:tblGrid>
                <a:gridCol w="961999">
                  <a:extLst>
                    <a:ext uri="{9D8B030D-6E8A-4147-A177-3AD203B41FA5}">
                      <a16:colId xmlns:a16="http://schemas.microsoft.com/office/drawing/2014/main" val="3403925584"/>
                    </a:ext>
                  </a:extLst>
                </a:gridCol>
                <a:gridCol w="1679590">
                  <a:extLst>
                    <a:ext uri="{9D8B030D-6E8A-4147-A177-3AD203B41FA5}">
                      <a16:colId xmlns:a16="http://schemas.microsoft.com/office/drawing/2014/main" val="1886144049"/>
                    </a:ext>
                  </a:extLst>
                </a:gridCol>
              </a:tblGrid>
              <a:tr h="302673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lt1"/>
                          </a:solidFill>
                          <a:latin typeface="Letter-join Plus 40" panose="02000505000000020003" pitchFamily="50" charset="0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dirty="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4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85564"/>
                  </a:ext>
                </a:extLst>
              </a:tr>
              <a:tr h="5625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Letter-join Plus 40" panose="02000505000000020003" pitchFamily="50" charset="0"/>
                        </a:rPr>
                        <a:t>Renewable fuels</a:t>
                      </a:r>
                      <a:endParaRPr sz="1000" dirty="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Renewable fuels</a:t>
                      </a:r>
                      <a:r>
                        <a:rPr lang="en-GB" sz="1000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 are </a:t>
                      </a:r>
                      <a:r>
                        <a:rPr lang="en-GB" sz="1000" b="1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fuels</a:t>
                      </a:r>
                      <a:r>
                        <a:rPr lang="en-GB" sz="1000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 produced from </a:t>
                      </a:r>
                      <a:r>
                        <a:rPr lang="en-GB" sz="1000" b="1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renewable</a:t>
                      </a:r>
                      <a:r>
                        <a:rPr lang="en-GB" sz="1000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 resources</a:t>
                      </a:r>
                      <a:endParaRPr sz="1000" b="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05563"/>
                  </a:ext>
                </a:extLst>
              </a:tr>
              <a:tr h="74275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Letter-join Plus 40" panose="02000505000000020003" pitchFamily="50" charset="0"/>
                        </a:rPr>
                        <a:t>Non-renewable fuels</a:t>
                      </a:r>
                      <a:endParaRPr sz="1000" dirty="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Non-renewable energy</a:t>
                      </a:r>
                      <a:r>
                        <a:rPr lang="en-GB" sz="1000" dirty="0">
                          <a:solidFill>
                            <a:srgbClr val="222222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 comes from sources that will run out or will not be replenished in our lifetimes</a:t>
                      </a:r>
                      <a:endParaRPr sz="1000" b="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037921"/>
                  </a:ext>
                </a:extLst>
              </a:tr>
              <a:tr h="477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Letter-join Plus 40" panose="02000505000000020003" pitchFamily="50" charset="0"/>
                        </a:rPr>
                        <a:t>Export</a:t>
                      </a:r>
                      <a:endParaRPr sz="100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Letter-join Plus 40" panose="02000505000000020003" pitchFamily="50" charset="0"/>
                        </a:rPr>
                        <a:t>Send goods to another country.</a:t>
                      </a:r>
                      <a:endParaRPr sz="1000" dirty="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599324"/>
                  </a:ext>
                </a:extLst>
              </a:tr>
              <a:tr h="4772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Letter-join Plus 40" panose="02000505000000020003" pitchFamily="50" charset="0"/>
                        </a:rPr>
                        <a:t>Import</a:t>
                      </a:r>
                      <a:endParaRPr sz="100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Century Gothic"/>
                          <a:cs typeface="Century Gothic"/>
                          <a:sym typeface="Century Gothic"/>
                        </a:rPr>
                        <a:t>Bring goods into a country.</a:t>
                      </a:r>
                      <a:endParaRPr sz="1000" b="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730698"/>
                  </a:ext>
                </a:extLst>
              </a:tr>
              <a:tr h="7241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Letter-join Plus 40" panose="02000505000000020003" pitchFamily="50" charset="0"/>
                        </a:rPr>
                        <a:t>Developed Countries</a:t>
                      </a:r>
                      <a:endParaRPr sz="100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Letter-join Plus 40" panose="02000505000000020003" pitchFamily="50" charset="0"/>
                        </a:rPr>
                        <a:t>A country which has a developed economy and advanced technological infrastructure.</a:t>
                      </a:r>
                      <a:endParaRPr sz="1000" dirty="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34126"/>
                  </a:ext>
                </a:extLst>
              </a:tr>
              <a:tr h="6431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</a:rPr>
                        <a:t>Minerals</a:t>
                      </a:r>
                      <a:endParaRPr sz="1000">
                        <a:solidFill>
                          <a:schemeClr val="tx1"/>
                        </a:solidFill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Arial"/>
                          <a:cs typeface="Arial"/>
                          <a:sym typeface="Arial"/>
                        </a:rPr>
                        <a:t>A mineral is, a solid chemical compound that occurs naturally in pure form</a:t>
                      </a:r>
                      <a:endParaRPr sz="10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20934"/>
                  </a:ext>
                </a:extLst>
              </a:tr>
              <a:tr h="6781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Letter-join Plus 40" panose="02000505000000020003" pitchFamily="50" charset="0"/>
                        </a:rPr>
                        <a:t>Distribution</a:t>
                      </a:r>
                      <a:endParaRPr sz="1000" dirty="0"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Letter-join Plus 40" panose="02000505000000020003" pitchFamily="50" charset="0"/>
                          <a:ea typeface="Century Gothic"/>
                          <a:cs typeface="Century Gothic"/>
                          <a:sym typeface="Century Gothic"/>
                        </a:rPr>
                        <a:t>The way in which something is shared out.</a:t>
                      </a:r>
                      <a:endParaRPr sz="1000" b="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2366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1E35771-5C7A-438A-BECF-A7245F55A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40644"/>
              </p:ext>
            </p:extLst>
          </p:nvPr>
        </p:nvGraphicFramePr>
        <p:xfrm>
          <a:off x="6446072" y="4445000"/>
          <a:ext cx="2641590" cy="2079920"/>
        </p:xfrm>
        <a:graphic>
          <a:graphicData uri="http://schemas.openxmlformats.org/drawingml/2006/table">
            <a:tbl>
              <a:tblPr firstRow="1" bandRow="1">
                <a:noFill/>
                <a:tableStyleId>{5DFB1489-8EFB-4DC0-9F03-40D3B615C21C}</a:tableStyleId>
              </a:tblPr>
              <a:tblGrid>
                <a:gridCol w="962000">
                  <a:extLst>
                    <a:ext uri="{9D8B030D-6E8A-4147-A177-3AD203B41FA5}">
                      <a16:colId xmlns:a16="http://schemas.microsoft.com/office/drawing/2014/main" val="3062703621"/>
                    </a:ext>
                  </a:extLst>
                </a:gridCol>
                <a:gridCol w="1679590">
                  <a:extLst>
                    <a:ext uri="{9D8B030D-6E8A-4147-A177-3AD203B41FA5}">
                      <a16:colId xmlns:a16="http://schemas.microsoft.com/office/drawing/2014/main" val="3689861845"/>
                    </a:ext>
                  </a:extLst>
                </a:gridCol>
              </a:tblGrid>
              <a:tr h="8427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</a:rPr>
                        <a:t>Fairtrade</a:t>
                      </a:r>
                      <a:endParaRPr sz="1000" b="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etter-join Plus 40" panose="02000505000000020003" pitchFamily="50" charset="0"/>
                          <a:ea typeface="+mn-lt"/>
                          <a:cs typeface="+mn-lt"/>
                          <a:sym typeface="Arial"/>
                        </a:rPr>
                        <a:t>This means fairer pay and more power in the hands of farmers, so that they can build a fairer future for their communities</a:t>
                      </a:r>
                      <a:endParaRPr sz="10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66058"/>
                  </a:ext>
                </a:extLst>
              </a:tr>
              <a:tr h="5520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</a:rPr>
                        <a:t>Food miles</a:t>
                      </a:r>
                      <a:endParaRPr sz="10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etter-join Plus 40" panose="02000505000000020003" pitchFamily="50" charset="0"/>
                          <a:ea typeface="+mn-lt"/>
                          <a:cs typeface="+mn-lt"/>
                          <a:sym typeface="Arial"/>
                        </a:rPr>
                        <a:t>the distance between where something is grown to where it’s eaten </a:t>
                      </a:r>
                      <a:endParaRPr sz="600" b="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71029"/>
                  </a:ext>
                </a:extLst>
              </a:tr>
              <a:tr h="6743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</a:rPr>
                        <a:t>Natural resources</a:t>
                      </a:r>
                      <a:endParaRPr sz="100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Letter-join Plus 40" panose="02000505000000020003" pitchFamily="50" charset="0"/>
                          <a:ea typeface="+mn-lt"/>
                          <a:cs typeface="+mn-lt"/>
                          <a:sym typeface="Arial"/>
                        </a:rPr>
                        <a:t>are materials or substances that are produced by the environment.</a:t>
                      </a:r>
                      <a:endParaRPr sz="1000" b="0" dirty="0">
                        <a:solidFill>
                          <a:schemeClr val="tx1"/>
                        </a:solidFill>
                        <a:latin typeface="Letter-join Plus 40" panose="02000505000000020003" pitchFamily="50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52015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D9D2F8F-7EBC-4F7B-9A46-2E075350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3" y="410132"/>
            <a:ext cx="2329120" cy="43516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392114-B768-45B6-B73A-A32A3E0A2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093" y="357306"/>
            <a:ext cx="2142316" cy="43444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8DCD7E-5AE7-4858-883B-BFFCE715A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" y="4825685"/>
            <a:ext cx="2733603" cy="13024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FFF87D-0CBC-4B3D-AD95-8927C03A3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73" y="4825685"/>
            <a:ext cx="2792889" cy="14003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9870E5-034C-4B48-A547-DBFD05EB8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613" y="312809"/>
            <a:ext cx="2089013" cy="43956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083791-05D7-4572-A3FD-F90B51E703A4}"/>
              </a:ext>
            </a:extLst>
          </p:cNvPr>
          <p:cNvSpPr txBox="1"/>
          <p:nvPr/>
        </p:nvSpPr>
        <p:spPr>
          <a:xfrm>
            <a:off x="56338" y="6213726"/>
            <a:ext cx="6385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The UK has a lot of natural resources, including </a:t>
            </a:r>
            <a:r>
              <a:rPr lang="en-GB" sz="1200" b="1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fossil fuels </a:t>
            </a:r>
            <a:r>
              <a:rPr lang="en-GB" sz="1200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for energy, </a:t>
            </a:r>
            <a:r>
              <a:rPr lang="en-GB" sz="1200" b="1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crops </a:t>
            </a:r>
            <a:r>
              <a:rPr lang="en-GB" sz="1200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for food, and </a:t>
            </a:r>
            <a:r>
              <a:rPr lang="en-GB" sz="1200" b="1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livestock </a:t>
            </a:r>
            <a:r>
              <a:rPr lang="en-GB" sz="1200" dirty="0">
                <a:solidFill>
                  <a:srgbClr val="231F20"/>
                </a:solidFill>
                <a:highlight>
                  <a:srgbClr val="FFFFFF"/>
                </a:highlight>
                <a:latin typeface="Letter-join Plus 40" panose="02000505000000020003" pitchFamily="50" charset="0"/>
                <a:ea typeface="Arial"/>
                <a:cs typeface="Arial"/>
                <a:sym typeface="Arial"/>
              </a:rPr>
              <a:t>for food as well as clothes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3986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170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Letter-join Plus 40</vt:lpstr>
      <vt:lpstr>Arial</vt:lpstr>
      <vt:lpstr>Century Gothic</vt:lpstr>
      <vt:lpstr>Calibri</vt:lpstr>
      <vt:lpstr>Office Theme</vt:lpstr>
      <vt:lpstr>Year 3/4 Fairtrade and food miles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 KS2 Knowledge Mat</dc:title>
  <dc:creator>Marketing Dept</dc:creator>
  <cp:lastModifiedBy>Catherine</cp:lastModifiedBy>
  <cp:revision>4</cp:revision>
  <dcterms:created xsi:type="dcterms:W3CDTF">2019-01-14T16:39:51Z</dcterms:created>
  <dcterms:modified xsi:type="dcterms:W3CDTF">2022-01-03T17:13:07Z</dcterms:modified>
</cp:coreProperties>
</file>